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ав-библиотекой" initials="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8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11354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b="1" dirty="0" smtClean="0">
                <a:latin typeface="Candara" pitchFamily="34" charset="0"/>
              </a:rPr>
              <a:t>   </a:t>
            </a:r>
            <a:r>
              <a:rPr lang="ru-RU" sz="4800" b="1" dirty="0" smtClean="0">
                <a:latin typeface="Candara" pitchFamily="34" charset="0"/>
              </a:rPr>
              <a:t>Знаток народной жизни</a:t>
            </a:r>
            <a:br>
              <a:rPr lang="ru-RU" sz="4800" b="1" dirty="0" smtClean="0">
                <a:latin typeface="Candara" pitchFamily="34" charset="0"/>
              </a:rPr>
            </a:br>
            <a:r>
              <a:rPr lang="ru-RU" sz="4800" b="1" dirty="0" smtClean="0">
                <a:latin typeface="Candara" pitchFamily="34" charset="0"/>
              </a:rPr>
              <a:t>   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к 200- </a:t>
            </a:r>
            <a:r>
              <a:rPr lang="ru-RU" sz="3600" b="1" i="1" dirty="0" err="1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летию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Николая Некрасова</a:t>
            </a:r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</a:t>
            </a:r>
            <a:endParaRPr lang="ru-RU" sz="4800" b="1" i="1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</p:txBody>
      </p:sp>
      <p:pic>
        <p:nvPicPr>
          <p:cNvPr id="4" name="Содержимое 3" descr="крам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479" y="2571750"/>
            <a:ext cx="4908591" cy="3676650"/>
          </a:xfrm>
        </p:spPr>
      </p:pic>
    </p:spTree>
  </p:cSld>
  <p:clrMapOvr>
    <a:masterClrMapping/>
  </p:clrMapOvr>
  <p:transition advTm="346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10</a:t>
            </a:r>
            <a:r>
              <a:rPr lang="ru-RU" sz="2800" dirty="0" smtClean="0"/>
              <a:t> декабря исполняется </a:t>
            </a:r>
            <a:r>
              <a:rPr lang="ru-RU" sz="3600" dirty="0" smtClean="0"/>
              <a:t>200</a:t>
            </a:r>
            <a:r>
              <a:rPr lang="ru-RU" sz="2800" dirty="0" smtClean="0"/>
              <a:t> лет со дня рождения Николая Алексеевича Некрасова</a:t>
            </a:r>
            <a:endParaRPr lang="ru-RU" sz="2800" dirty="0"/>
          </a:p>
        </p:txBody>
      </p:sp>
      <p:pic>
        <p:nvPicPr>
          <p:cNvPr id="5" name="Содержимое 4" descr="ук не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15684" y="1524000"/>
            <a:ext cx="3296432" cy="466407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cap="all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иколай Некрасов известен современным читателям как «самый крестьянский» поэт России: именно он одним из первых заговорил о трагедии крепостничества и исследовал духовный мир русского крестьянства</a:t>
            </a:r>
            <a:r>
              <a:rPr lang="ru-RU" i="1" dirty="0" smtClean="0"/>
              <a:t>.</a:t>
            </a:r>
            <a:endParaRPr lang="ru-RU" dirty="0"/>
          </a:p>
        </p:txBody>
      </p:sp>
    </p:spTree>
  </p:cSld>
  <p:clrMapOvr>
    <a:masterClrMapping/>
  </p:clrMapOvr>
  <p:transition advTm="805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44016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1600" i="1" dirty="0" smtClean="0"/>
              <a:t>Нет! в юности моей, мятежной и суровой,</a:t>
            </a:r>
            <a:br>
              <a:rPr lang="ru-RU" sz="1600" i="1" dirty="0" smtClean="0"/>
            </a:br>
            <a:r>
              <a:rPr lang="ru-RU" sz="1600" i="1" dirty="0" smtClean="0"/>
              <a:t>  Отрадного душе воспоминанья нет;</a:t>
            </a:r>
            <a:br>
              <a:rPr lang="ru-RU" sz="1600" i="1" dirty="0" smtClean="0"/>
            </a:br>
            <a:r>
              <a:rPr lang="ru-RU" sz="1600" i="1" dirty="0" smtClean="0"/>
              <a:t>  Но всё, что, жизнь мою опутав с детских лет,</a:t>
            </a:r>
            <a:br>
              <a:rPr lang="ru-RU" sz="1600" i="1" dirty="0" smtClean="0"/>
            </a:br>
            <a:r>
              <a:rPr lang="ru-RU" sz="1600" i="1" dirty="0" smtClean="0"/>
              <a:t>  Проклятьем на меня легло неотразимым, -</a:t>
            </a:r>
            <a:br>
              <a:rPr lang="ru-RU" sz="1600" i="1" dirty="0" smtClean="0"/>
            </a:br>
            <a:r>
              <a:rPr lang="ru-RU" sz="1600" i="1" dirty="0" smtClean="0"/>
              <a:t>  Всему начало здесь, в краю моем родимом!..</a:t>
            </a:r>
            <a:endParaRPr lang="ru-RU" sz="1600" dirty="0"/>
          </a:p>
        </p:txBody>
      </p:sp>
      <p:pic>
        <p:nvPicPr>
          <p:cNvPr id="5" name="Содержимое 4" descr="родители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5852" y="2285992"/>
            <a:ext cx="4143404" cy="335758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29256" y="1928802"/>
            <a:ext cx="3504432" cy="450059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Николай Некрасов родился 10 декабря (по старому стилю — 28 ноября) 1821 года в небольшом городке Немиров Винницкого уезда Подольской губернии. Его отец Алексей Некрасов происходил из семьи некогда богатых ярославских дворян, был армейским офицером, а мать Елена Закревская была дочерью посессионера из Херсонской губернии. Родители были против брака красивой и образованной девушки с небогатым на тот момент военным, поэтому молодые обвенчались в 1817 году без их благословения.</a:t>
            </a:r>
            <a:endParaRPr lang="ru-RU" dirty="0"/>
          </a:p>
        </p:txBody>
      </p:sp>
    </p:spTree>
  </p:cSld>
  <p:clrMapOvr>
    <a:masterClrMapping/>
  </p:clrMapOvr>
  <p:transition advTm="3767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>Столица наша чудная</a:t>
            </a:r>
            <a:br>
              <a:rPr lang="ru-RU" sz="2000" b="1" i="1" dirty="0" smtClean="0"/>
            </a:br>
            <a:r>
              <a:rPr lang="ru-RU" sz="2000" b="1" i="1" dirty="0" smtClean="0"/>
              <a:t>               Богата через край,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       Житьё в ней нищим трудное, 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                      Миллионерам- рай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5" name="Содержимое 4" descr="Nikolaj-Nekrasov-v-molodost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6204" y="1524000"/>
            <a:ext cx="2955391" cy="466407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В семье на свет появились 12 детей. Выжил только Николай и еще один ребенок, остальные умерли в младенческие годы. После того, как сын появился на свет, отец перевез всю семью в село </a:t>
            </a:r>
            <a:r>
              <a:rPr lang="ru-RU" sz="1600" dirty="0" err="1" smtClean="0"/>
              <a:t>Грешнево</a:t>
            </a:r>
            <a:r>
              <a:rPr lang="ru-RU" sz="1600" dirty="0" smtClean="0"/>
              <a:t>, недалеко от Ярославля. Отец стал исправником, выполнял полицейские функции. Уезжая по делам, он часто брал с собой сына, поэтому с ранних лет мальчику доводилось видеть картины, не предназначенные для детских глаз: выбивание долгов и недоимок с крестьян, жестокие расправы, всевозможные проявления горя и нищеты</a:t>
            </a:r>
            <a:endParaRPr lang="ru-RU" sz="1600" dirty="0"/>
          </a:p>
        </p:txBody>
      </p:sp>
    </p:spTree>
  </p:cSld>
  <p:clrMapOvr>
    <a:masterClrMapping/>
  </p:clrMapOvr>
  <p:transition advTm="3837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29729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1200" b="1" dirty="0" smtClean="0"/>
              <a:t>“Петербург – город великолепный и обширный! Здесь,- думал я,- настоящая жизнь, здесь и нигде более счастье! – и как ребенок радовался, что я в Петербурге. Но прошло несколько лет… Я узнал, что у великолепных и огромных домов, в которых я замечал прежде только бархат и золото, дорогие изваяния и картины, есть чердаки и подвалы, где воздух сыр и зловреден, где душно и темно и где… влачится нищета, несчастье и преступление. Узнал, что есть несчастливцы, которым нет места даже на чердаках и подвалах, потому что есть счастливцы, которым тесны целые дома…”</a:t>
            </a:r>
            <a:endParaRPr lang="ru-RU" sz="1200" b="1" dirty="0"/>
          </a:p>
        </p:txBody>
      </p:sp>
      <p:pic>
        <p:nvPicPr>
          <p:cNvPr id="5" name="Содержимое 4" descr="ге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4414" y="2285991"/>
            <a:ext cx="4000528" cy="328614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sz="1400" dirty="0" smtClean="0"/>
              <a:t>В 1832 году Некрасову исполнилось 11 лет, и он поступил в гимназию, где проучился до пятого класса. Учеба давалась ему тяжело, отношения с гимназическим начальством не ладились — в частности, из-за едких сатирических стихов, которые он начал сочинять в 16 лет. Поэтому в 1837 году Некрасов отправился в Петербург, где должен был, согласно желанию отца, поступить на военную службу. В Петербурге юный Некрасов через своего товарища по гимназии познакомился с несколькими студентами, после чего понял, что образование интересовало его больше, чем военное дело. Вопреки требованиям отца и угрозам оставить его без материального содержания, Некрасов начал готовиться к вступительным экзаменам в университет, однако провалил их, после чего стал вольнослушателем филологического факультета.</a:t>
            </a:r>
            <a:endParaRPr lang="ru-RU" sz="1400" dirty="0"/>
          </a:p>
        </p:txBody>
      </p:sp>
    </p:spTree>
  </p:cSld>
  <p:clrMapOvr>
    <a:masterClrMapping/>
  </p:clrMapOvr>
  <p:transition advTm="91853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1600" b="1" i="1" dirty="0" smtClean="0"/>
              <a:t>И вечерней и ранней порою</a:t>
            </a:r>
            <a:br>
              <a:rPr lang="ru-RU" sz="1600" b="1" i="1" dirty="0" smtClean="0"/>
            </a:br>
            <a:r>
              <a:rPr lang="ru-RU" sz="1600" b="1" i="1" dirty="0" smtClean="0"/>
              <a:t>Много старцев, и вдов, и сирот</a:t>
            </a:r>
            <a:br>
              <a:rPr lang="ru-RU" sz="1600" b="1" i="1" dirty="0" smtClean="0"/>
            </a:br>
            <a:r>
              <a:rPr lang="ru-RU" sz="1600" b="1" i="1" dirty="0" smtClean="0"/>
              <a:t>Под окошками ходит с сумою,</a:t>
            </a:r>
            <a:br>
              <a:rPr lang="ru-RU" sz="1600" b="1" i="1" dirty="0" smtClean="0"/>
            </a:br>
            <a:r>
              <a:rPr lang="ru-RU" sz="1600" b="1" i="1" dirty="0" smtClean="0"/>
              <a:t>Христа ради на помощь зовет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Некрасов - старший выполнил свой ультиматум и оставил непокорного сына без финансовой помощи. Все свободное от учебы время у Некрасова уходило на поиски работы и крыши над головой: доходило до того, что он не мог позволить себе пообедать. Некоторое время он снимал комнату, но в итоге не смог оплачивать ее и оказался на улице, а затем попал в приют для нищих. Именно там Некрасов открыл для себя новую возможность заработка — писал за небольшую плату прошения и жалобы.</a:t>
            </a:r>
            <a:endParaRPr lang="ru-RU" dirty="0"/>
          </a:p>
        </p:txBody>
      </p:sp>
      <p:pic>
        <p:nvPicPr>
          <p:cNvPr id="5" name="Содержимое 4" descr="нищ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52684" y="1524000"/>
            <a:ext cx="3105932" cy="4664075"/>
          </a:xfrm>
        </p:spPr>
      </p:pic>
    </p:spTree>
  </p:cSld>
  <p:clrMapOvr>
    <a:masterClrMapping/>
  </p:clrMapOvr>
  <p:transition advTm="3943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1800" dirty="0" smtClean="0"/>
              <a:t>Строки из автобиографии: </a:t>
            </a:r>
            <a:r>
              <a:rPr lang="ru-RU" sz="1800" b="1" i="1" dirty="0" smtClean="0"/>
              <a:t>«Роздал книгу на комиссию; прихожу в магазин через неделю — ни одного экземпляра не продано, через другую — тоже, через два месяца тоже. В огорчении я отобрал все экземпляры и большую часть уничтожил...».</a:t>
            </a:r>
            <a:endParaRPr lang="ru-RU" sz="1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Со временем дела Некрасова стали налаживаться, и этап страшной нужды был пройден. К началу 1840-х годов он зарабатывал на жизнь тем, что сочинял стихи и сказки,, публиковал небольшие статьи, давал частные уроки и сочинял пьесы для Александринского театра под псевдонимом </a:t>
            </a:r>
            <a:r>
              <a:rPr lang="ru-RU" sz="1400" dirty="0" err="1" smtClean="0"/>
              <a:t>Перепельский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В 1840 году за счет собственных сбережений Некрасов выпустил свой первый поэтический сборник «Мечты и звуки», состоявший из романтических баллад</a:t>
            </a:r>
          </a:p>
          <a:p>
            <a:r>
              <a:rPr lang="ru-RU" sz="1400" dirty="0" smtClean="0"/>
              <a:t>После издания сборника, мнения критиков разделились. Одни хвалили молодого поэта, другие разгромно ругали. Тираж книги не разошелся. Раздосадованный литератор сжег собственное детище.</a:t>
            </a:r>
          </a:p>
          <a:p>
            <a:endParaRPr lang="ru-RU" sz="1400" dirty="0"/>
          </a:p>
        </p:txBody>
      </p:sp>
      <p:pic>
        <p:nvPicPr>
          <p:cNvPr id="7" name="Содержимое 6" descr="nn0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76850" y="2074432"/>
            <a:ext cx="3657600" cy="3563210"/>
          </a:xfrm>
        </p:spPr>
      </p:pic>
    </p:spTree>
  </p:cSld>
  <p:clrMapOvr>
    <a:masterClrMapping/>
  </p:clrMapOvr>
  <p:transition advTm="6141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«Современник» - орган революционной демократии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 1847 года Некрасов стал редактором журнала «Современник», и вскоре «Современник» сделался одним из лучших журналов эпохи. Гражданское лицо журнала определял критический отдел. Благодаря сотрудничеству в «Современнике» Белинского, а позднее Чернышевского и Добролюбова журнал стал революционно-демократическим, то есть оппозиционным по отношению к официальной правительственной линии. «Современник» неоднократно подвергался жестким цензурным преследованиям. В 1862 году его выход был приостановлен на восемь месяцев из-за "вредного направления", а спустя четыре года, несмотря на отчаянные попытки Некрасова спасти журнал, «Современник» был закрыт навсегда.</a:t>
            </a:r>
            <a:endParaRPr lang="ru-RU" dirty="0"/>
          </a:p>
        </p:txBody>
      </p:sp>
      <p:pic>
        <p:nvPicPr>
          <p:cNvPr id="5" name="Содержимое 4" descr="64322_3_CompressedImage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92740" y="1524000"/>
            <a:ext cx="3025819" cy="4664075"/>
          </a:xfrm>
        </p:spPr>
      </p:pic>
    </p:spTree>
  </p:cSld>
  <p:clrMapOvr>
    <a:masterClrMapping/>
  </p:clrMapOvr>
  <p:transition advTm="4956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b="1" i="1" dirty="0" smtClean="0"/>
              <a:t>«Добродетель никогда не остается без награждения, а порок без наказания».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pic>
        <p:nvPicPr>
          <p:cNvPr id="5" name="Содержимое 4" descr="Avdotya-Panaeva-portre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5100" y="1545279"/>
            <a:ext cx="3494090" cy="462151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Широко известна поэзия Н. Некрасова. Но наследие писателя не исчерпывается стихами. Несколько томов в его собраниях сочинений занимает проза. Особый интерес представляют произведения, имеющие явную автобиографическую окраску. Такова повесть «</a:t>
            </a:r>
            <a:r>
              <a:rPr lang="ru-RU" b="1" dirty="0" smtClean="0"/>
              <a:t>Без вести пропавший пиита</a:t>
            </a:r>
            <a:r>
              <a:rPr lang="ru-RU" dirty="0" smtClean="0"/>
              <a:t>» (1840), где привлекает внимание образ рассказчика, бедного сочинителя, не имеющего денег даже на чернила.</a:t>
            </a:r>
          </a:p>
          <a:p>
            <a:r>
              <a:rPr lang="ru-RU" dirty="0" smtClean="0"/>
              <a:t>Вместе с А. Панаевой, ставшей его гражданской женой, он написал роман «</a:t>
            </a:r>
            <a:r>
              <a:rPr lang="ru-RU" b="1" dirty="0" smtClean="0"/>
              <a:t>Три страны света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ransition advTm="3711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1800" b="1" dirty="0" smtClean="0"/>
              <a:t>Режиссёр-постановщик </a:t>
            </a:r>
            <a:r>
              <a:rPr lang="ru-RU" sz="1800" b="1" dirty="0" err="1" smtClean="0"/>
              <a:t>П.Гнедич</a:t>
            </a:r>
            <a:r>
              <a:rPr lang="ru-RU" sz="1800" b="1" dirty="0" smtClean="0"/>
              <a:t> писал, что Некрасов «дал пьесу, где вой ветра, шум дождя, стук ставней, отпирание замков, шлёпанье шагов по грязи введено им как необходимый аккомпанемент к тексту».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Н. А. Некрасов никогда не включал свои драматические произведения в собрания сочинений. Мало того, они в большинстве случаев вообще не печатались при его жизни. Из шестнадцати законченных пьес лишь семь были опубликованы самим автором; прочие остались в рукописях или списках и увидели свет преимущественно только в советское время.</a:t>
            </a:r>
          </a:p>
          <a:p>
            <a:r>
              <a:rPr lang="ru-RU" dirty="0" smtClean="0"/>
              <a:t>Н.А.Некрасов, начиная с 1841 года, много внимания уделял театру и выступал как театральный рецензент.   Он являлся противником пустого, развлекательного представления на театральной сцене и поэтому делал попытки создать такое драматургическое произведение, которое отражало бы правду жизни, правду российского быта.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Наибольшим успехом пользовались: водевили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"Шила в мешке не утаишь"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(по повести "Невеста под замком" Нарежного, 1841, Александрийский  театр,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"Актёр"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(первонач."Петербургский актёр", 1841, пост. там же,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"Петербургский ростовщик"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(1845, там же ,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мелодрама "Материнское благословение, или Бедность и честь"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(перевод-переделка франц. мелодрамы "Божья милость, или Новая Фаншон"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Деннери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Лемуана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, куплеты Н.; 1842, там же). Антикрепостнической направленностью проникнуто лучшее драматическое произведение Некрасова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"Осенняя скука"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(по отрывку из </a:t>
            </a:r>
            <a:r>
              <a:rPr lang="ru-RU" smtClean="0">
                <a:solidFill>
                  <a:schemeClr val="tx2">
                    <a:lumMod val="50000"/>
                  </a:schemeClr>
                </a:solidFill>
              </a:rPr>
              <a:t>романа "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Три страны света", 1848, пост. 1902, Александрийский  театр)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95503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smtClean="0"/>
              <a:t>"Его слава будет бессмертна... вечна любовь России к нему, гениальнейшему и благороднейшему из всех русских поэтов"                                                </a:t>
            </a:r>
            <a:r>
              <a:rPr lang="ru-RU" sz="2400" dirty="0" smtClean="0"/>
              <a:t>Н.Г Чернышевский</a:t>
            </a:r>
            <a:endParaRPr lang="ru-RU" sz="2400" dirty="0"/>
          </a:p>
        </p:txBody>
      </p:sp>
      <p:pic>
        <p:nvPicPr>
          <p:cNvPr id="5" name="Содержимое 4" descr="крамск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1576773"/>
            <a:ext cx="3657600" cy="455852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Умер Некрасов 8 января 1878 года (27 декабря 1877 года по старому стилю). Проститься с ним пришло несколько тысяч человек, которые провожали гроб писателя от дома до Новодевичьего кладбища Петербурга. 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100" b="1" i="1" dirty="0" smtClean="0"/>
              <a:t>И.Н. Крамской. Н. А. Некрасов в период «Последних песен» </a:t>
            </a:r>
            <a:r>
              <a:rPr lang="ru-RU" sz="2100" dirty="0" smtClean="0"/>
              <a:t>-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advTm="2165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11354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1600" b="1" i="1" dirty="0" smtClean="0"/>
              <a:t>«…Н.А.Некрасов…Вершина его гения – рядом с вершинами Пушкина и Лермонтова. Но у Н.А.Некрасовской поэзии своя собственная красота, свое озарение, своя ни на что не похожая песня, своя любовь и ненависть, своя вера и мечта, и доколе будет жить на земле и удивлять людские души пленительное русское слово, не померкнет слава одного из его прекрасных мастеров»                                                                            </a:t>
            </a:r>
            <a:r>
              <a:rPr lang="ru-RU" sz="1600" dirty="0" smtClean="0"/>
              <a:t>А. Твардовский</a:t>
            </a:r>
            <a:endParaRPr lang="ru-RU" sz="1600" dirty="0"/>
          </a:p>
        </p:txBody>
      </p:sp>
      <p:pic>
        <p:nvPicPr>
          <p:cNvPr id="1026" name="Picture 2" descr="C:\Users\Зав-библиотекой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034722">
            <a:off x="1429738" y="2941195"/>
            <a:ext cx="1730180" cy="2605086"/>
          </a:xfrm>
          <a:prstGeom prst="rect">
            <a:avLst/>
          </a:prstGeom>
          <a:noFill/>
        </p:spPr>
      </p:pic>
      <p:pic>
        <p:nvPicPr>
          <p:cNvPr id="1027" name="Picture 3" descr="C:\Users\Зав-библиотекой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357430"/>
            <a:ext cx="1785950" cy="2571768"/>
          </a:xfrm>
          <a:prstGeom prst="rect">
            <a:avLst/>
          </a:prstGeom>
          <a:noFill/>
        </p:spPr>
      </p:pic>
      <p:pic>
        <p:nvPicPr>
          <p:cNvPr id="1028" name="Picture 4" descr="C:\Users\Зав-библиотекой\Desktop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571876"/>
            <a:ext cx="2000264" cy="2357454"/>
          </a:xfrm>
          <a:prstGeom prst="rect">
            <a:avLst/>
          </a:prstGeom>
          <a:noFill/>
        </p:spPr>
      </p:pic>
      <p:pic>
        <p:nvPicPr>
          <p:cNvPr id="1029" name="Picture 5" descr="C:\Users\Зав-библиотекой\Desktop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0653">
            <a:off x="7130500" y="3009507"/>
            <a:ext cx="1655699" cy="2714620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547</TotalTime>
  <Words>583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Знаток народной жизни    к 200- летию Николая Некрасова </vt:lpstr>
      <vt:lpstr>10 декабря исполняется 200 лет со дня рождения Николая Алексеевича Некрасова</vt:lpstr>
      <vt:lpstr>Нет! в юности моей, мятежной и суровой,   Отрадного душе воспоминанья нет;   Но всё, что, жизнь мою опутав с детских лет,   Проклятьем на меня легло неотразимым, -   Всему начало здесь, в краю моем родимом!..</vt:lpstr>
      <vt:lpstr>Столица наша чудная                Богата через край,                              Житьё в ней нищим трудное,                                              Миллионерам- рай.</vt:lpstr>
      <vt:lpstr>“Петербург – город великолепный и обширный! Здесь,- думал я,- настоящая жизнь, здесь и нигде более счастье! – и как ребенок радовался, что я в Петербурге. Но прошло несколько лет… Я узнал, что у великолепных и огромных домов, в которых я замечал прежде только бархат и золото, дорогие изваяния и картины, есть чердаки и подвалы, где воздух сыр и зловреден, где душно и темно и где… влачится нищета, несчастье и преступление. Узнал, что есть несчастливцы, которым нет места даже на чердаках и подвалах, потому что есть счастливцы, которым тесны целые дома…”</vt:lpstr>
      <vt:lpstr>И вечерней и ранней порою Много старцев, и вдов, и сирот Под окошками ходит с сумою, Христа ради на помощь зовет.</vt:lpstr>
      <vt:lpstr>Строки из автобиографии: «Роздал книгу на комиссию; прихожу в магазин через неделю — ни одного экземпляра не продано, через другую — тоже, через два месяца тоже. В огорчении я отобрал все экземпляры и большую часть уничтожил...».</vt:lpstr>
      <vt:lpstr>«Современник» - орган революционной демократии</vt:lpstr>
      <vt:lpstr>«Добродетель никогда не остается без награждения, а порок без наказания». </vt:lpstr>
      <vt:lpstr>Режиссёр-постановщик П.Гнедич писал, что Некрасов «дал пьесу, где вой ветра, шум дождя, стук ставней, отпирание замков, шлёпанье шагов по грязи введено им как необходимый аккомпанемент к тексту».</vt:lpstr>
      <vt:lpstr>"Его слава будет бессмертна... вечна любовь России к нему, гениальнейшему и благороднейшему из всех русских поэтов"                                                Н.Г Чернышевский</vt:lpstr>
      <vt:lpstr>«…Н.А.Некрасов…Вершина его гения – рядом с вершинами Пушкина и Лермонтова. Но у Н.А.Некрасовской поэзии своя собственная красота, свое озарение, своя ни на что не похожая песня, своя любовь и ненависть, своя вера и мечта, и доколе будет жить на земле и удивлять людские души пленительное русское слово, не померкнет слава одного из его прекрасных мастеров»                                                                            А. Твардовский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Знаток народной жизни    к 200- летию Николая Некрасова </dc:title>
  <dc:creator>Зав-библиотекой</dc:creator>
  <cp:lastModifiedBy>User</cp:lastModifiedBy>
  <cp:revision>34</cp:revision>
  <cp:lastPrinted>2021-12-07T07:04:50Z</cp:lastPrinted>
  <dcterms:created xsi:type="dcterms:W3CDTF">2021-11-23T08:55:23Z</dcterms:created>
  <dcterms:modified xsi:type="dcterms:W3CDTF">2021-12-07T07:47:44Z</dcterms:modified>
</cp:coreProperties>
</file>